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15" name="Google Shape;415;p16"/>
          <p:cNvSpPr txBox="1"/>
          <p:nvPr/>
        </p:nvSpPr>
        <p:spPr>
          <a:xfrm>
            <a:off x="231450" y="1818300"/>
            <a:ext cx="73095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rgbClr val="1F1F1F"/>
                </a:solidFill>
                <a:highlight>
                  <a:srgbClr val="FFFFFF"/>
                </a:highlight>
              </a:rPr>
              <a:t>Salifort Motors strives to create a corporate culture that supports employee success and professional development but the leadership team is concerned about the high rate of turnover among employees. If Salifort could predict whether an employee will leave the company, and discover the reasons behind their departure, they could better understand the problem and develop a solution.</a:t>
            </a:r>
            <a:endParaRPr>
              <a:solidFill>
                <a:schemeClr val="dk1"/>
              </a:solidFill>
              <a:latin typeface="Google Sans"/>
              <a:ea typeface="Google Sans"/>
              <a:cs typeface="Google Sans"/>
              <a:sym typeface="Google Sans"/>
            </a:endParaRPr>
          </a:p>
        </p:txBody>
      </p:sp>
      <p:sp>
        <p:nvSpPr>
          <p:cNvPr id="416" name="Google Shape;416;p16"/>
          <p:cNvSpPr txBox="1"/>
          <p:nvPr/>
        </p:nvSpPr>
        <p:spPr>
          <a:xfrm>
            <a:off x="3404375" y="6219125"/>
            <a:ext cx="4203600" cy="10842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chemeClr val="dk1"/>
              </a:buClr>
              <a:buSzPts val="1100"/>
              <a:buFont typeface="Arial"/>
              <a:buNone/>
            </a:pPr>
            <a:r>
              <a:rPr b="1" lang="en" sz="1100">
                <a:solidFill>
                  <a:schemeClr val="dk1"/>
                </a:solidFill>
                <a:latin typeface="Google Sans"/>
                <a:ea typeface="Google Sans"/>
                <a:cs typeface="Google Sans"/>
                <a:sym typeface="Google Sans"/>
              </a:rPr>
              <a:t>In the XGBoost model above, </a:t>
            </a:r>
            <a:r>
              <a:rPr b="1" i="1" lang="en" sz="1100">
                <a:solidFill>
                  <a:schemeClr val="dk1"/>
                </a:solidFill>
                <a:latin typeface="Google Sans"/>
                <a:ea typeface="Google Sans"/>
                <a:cs typeface="Google Sans"/>
                <a:sym typeface="Google Sans"/>
              </a:rPr>
              <a:t>`number_project`, `tenure`, </a:t>
            </a:r>
            <a:r>
              <a:rPr b="1" i="1" lang="en" sz="1100">
                <a:solidFill>
                  <a:schemeClr val="dk1"/>
                </a:solidFill>
                <a:latin typeface="Google Sans"/>
                <a:ea typeface="Google Sans"/>
                <a:cs typeface="Google Sans"/>
                <a:sym typeface="Google Sans"/>
              </a:rPr>
              <a:t>`last_evaluation`, `overworked`, </a:t>
            </a:r>
            <a:r>
              <a:rPr b="1" i="1" lang="en" sz="1100">
                <a:solidFill>
                  <a:schemeClr val="dk1"/>
                </a:solidFill>
                <a:latin typeface="Google Sans"/>
                <a:ea typeface="Google Sans"/>
                <a:cs typeface="Google Sans"/>
                <a:sym typeface="Google Sans"/>
              </a:rPr>
              <a:t>`work_accident`, </a:t>
            </a:r>
            <a:r>
              <a:rPr b="1" i="1" lang="en" sz="1100">
                <a:solidFill>
                  <a:schemeClr val="dk1"/>
                </a:solidFill>
                <a:latin typeface="Google Sans"/>
                <a:ea typeface="Google Sans"/>
                <a:cs typeface="Google Sans"/>
                <a:sym typeface="Google Sans"/>
              </a:rPr>
              <a:t>`and `salary`, </a:t>
            </a:r>
            <a:r>
              <a:rPr b="1" lang="en" sz="1100">
                <a:solidFill>
                  <a:schemeClr val="dk1"/>
                </a:solidFill>
                <a:latin typeface="Google Sans"/>
                <a:ea typeface="Google Sans"/>
                <a:cs typeface="Google Sans"/>
                <a:sym typeface="Google Sans"/>
              </a:rPr>
              <a:t>and</a:t>
            </a:r>
            <a:r>
              <a:rPr b="1" i="1" lang="en" sz="1100">
                <a:solidFill>
                  <a:schemeClr val="dk1"/>
                </a:solidFill>
                <a:latin typeface="Google Sans"/>
                <a:ea typeface="Google Sans"/>
                <a:cs typeface="Google Sans"/>
                <a:sym typeface="Google Sans"/>
              </a:rPr>
              <a:t> </a:t>
            </a:r>
            <a:r>
              <a:rPr b="1" lang="en" sz="1100">
                <a:solidFill>
                  <a:schemeClr val="dk1"/>
                </a:solidFill>
                <a:latin typeface="Google Sans"/>
                <a:ea typeface="Google Sans"/>
                <a:cs typeface="Google Sans"/>
                <a:sym typeface="Google Sans"/>
              </a:rPr>
              <a:t>have the highest importance. These variables are most helpful in predicting the outcome variable,</a:t>
            </a:r>
            <a:r>
              <a:rPr b="1" i="1" lang="en" sz="1100">
                <a:solidFill>
                  <a:schemeClr val="dk1"/>
                </a:solidFill>
                <a:latin typeface="Google Sans"/>
                <a:ea typeface="Google Sans"/>
                <a:cs typeface="Google Sans"/>
                <a:sym typeface="Google Sans"/>
              </a:rPr>
              <a:t> `left`.</a:t>
            </a:r>
            <a:endParaRPr sz="970">
              <a:solidFill>
                <a:srgbClr val="000000"/>
              </a:solidFill>
              <a:latin typeface="Lato"/>
              <a:ea typeface="Lato"/>
              <a:cs typeface="Lato"/>
              <a:sym typeface="Lato"/>
            </a:endParaRPr>
          </a:p>
        </p:txBody>
      </p:sp>
      <p:grpSp>
        <p:nvGrpSpPr>
          <p:cNvPr id="417" name="Google Shape;417;p16"/>
          <p:cNvGrpSpPr/>
          <p:nvPr/>
        </p:nvGrpSpPr>
        <p:grpSpPr>
          <a:xfrm>
            <a:off x="188700" y="665125"/>
            <a:ext cx="5190000" cy="771300"/>
            <a:chOff x="188700" y="665125"/>
            <a:chExt cx="5190000" cy="771300"/>
          </a:xfrm>
        </p:grpSpPr>
        <p:sp>
          <p:nvSpPr>
            <p:cNvPr id="418" name="Google Shape;418;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Salifort Motors</a:t>
              </a:r>
              <a:endParaRPr sz="1900">
                <a:solidFill>
                  <a:srgbClr val="000000"/>
                </a:solidFill>
                <a:latin typeface="Google Sans SemiBold"/>
                <a:ea typeface="Google Sans SemiBold"/>
                <a:cs typeface="Google Sans SemiBold"/>
                <a:sym typeface="Google Sans SemiBold"/>
              </a:endParaRPr>
            </a:p>
          </p:txBody>
        </p:sp>
        <p:sp>
          <p:nvSpPr>
            <p:cNvPr id="419" name="Google Shape;419;p16"/>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Employee Retention Project</a:t>
              </a:r>
              <a:endParaRPr>
                <a:solidFill>
                  <a:srgbClr val="000000"/>
                </a:solidFill>
                <a:latin typeface="Roboto"/>
                <a:ea typeface="Roboto"/>
                <a:cs typeface="Roboto"/>
                <a:sym typeface="Roboto"/>
              </a:endParaRPr>
            </a:p>
          </p:txBody>
        </p:sp>
      </p:grpSp>
      <p:sp>
        <p:nvSpPr>
          <p:cNvPr id="420" name="Google Shape;420;p16"/>
          <p:cNvSpPr txBox="1"/>
          <p:nvPr/>
        </p:nvSpPr>
        <p:spPr>
          <a:xfrm>
            <a:off x="86100" y="3928500"/>
            <a:ext cx="2999100" cy="6129900"/>
          </a:xfrm>
          <a:prstGeom prst="rect">
            <a:avLst/>
          </a:prstGeom>
          <a:noFill/>
          <a:ln>
            <a:noFill/>
          </a:ln>
        </p:spPr>
        <p:txBody>
          <a:bodyPr anchorCtr="0" anchor="t" bIns="91425" lIns="91425" spcFirstLastPara="1" rIns="91425" wrap="square" tIns="91425">
            <a:spAutoFit/>
          </a:bodyPr>
          <a:lstStyle/>
          <a:p>
            <a:pPr indent="-307975" lvl="0" marL="457200" rtl="0" algn="l">
              <a:lnSpc>
                <a:spcPct val="115000"/>
              </a:lnSpc>
              <a:spcBef>
                <a:spcPts val="1100"/>
              </a:spcBef>
              <a:spcAft>
                <a:spcPts val="0"/>
              </a:spcAft>
              <a:buClr>
                <a:schemeClr val="dk1"/>
              </a:buClr>
              <a:buSzPts val="1250"/>
              <a:buChar char="●"/>
            </a:pPr>
            <a:r>
              <a:rPr lang="en" sz="1250">
                <a:solidFill>
                  <a:schemeClr val="dk1"/>
                </a:solidFill>
              </a:rPr>
              <a:t>3-4 projects</a:t>
            </a:r>
            <a:r>
              <a:rPr lang="en" sz="1250">
                <a:solidFill>
                  <a:schemeClr val="dk1"/>
                </a:solidFill>
              </a:rPr>
              <a:t> are</a:t>
            </a:r>
            <a:r>
              <a:rPr lang="en" sz="1250">
                <a:solidFill>
                  <a:schemeClr val="dk1"/>
                </a:solidFill>
              </a:rPr>
              <a:t> the optimal amount </a:t>
            </a:r>
            <a:r>
              <a:rPr lang="en" sz="1250">
                <a:solidFill>
                  <a:schemeClr val="dk1"/>
                </a:solidFill>
              </a:rPr>
              <a:t>that employees should work on.</a:t>
            </a:r>
            <a:endParaRPr sz="1250">
              <a:solidFill>
                <a:schemeClr val="dk1"/>
              </a:solidFill>
            </a:endParaRPr>
          </a:p>
          <a:p>
            <a:pPr indent="-307975" lvl="0" marL="457200" rtl="0" algn="l">
              <a:lnSpc>
                <a:spcPct val="115000"/>
              </a:lnSpc>
              <a:spcBef>
                <a:spcPts val="0"/>
              </a:spcBef>
              <a:spcAft>
                <a:spcPts val="0"/>
              </a:spcAft>
              <a:buClr>
                <a:schemeClr val="dk1"/>
              </a:buClr>
              <a:buSzPts val="1250"/>
              <a:buChar char="●"/>
            </a:pPr>
            <a:r>
              <a:rPr lang="en" sz="1250">
                <a:solidFill>
                  <a:schemeClr val="dk1"/>
                </a:solidFill>
              </a:rPr>
              <a:t>Consider promoting employees who have been with the company for at least 4 years, and investigate why 4-year tenured employees are so dissatisfied.</a:t>
            </a:r>
            <a:endParaRPr sz="1250">
              <a:solidFill>
                <a:schemeClr val="dk1"/>
              </a:solidFill>
            </a:endParaRPr>
          </a:p>
          <a:p>
            <a:pPr indent="-307975" lvl="0" marL="457200" rtl="0" algn="l">
              <a:lnSpc>
                <a:spcPct val="115000"/>
              </a:lnSpc>
              <a:spcBef>
                <a:spcPts val="0"/>
              </a:spcBef>
              <a:spcAft>
                <a:spcPts val="0"/>
              </a:spcAft>
              <a:buClr>
                <a:schemeClr val="dk1"/>
              </a:buClr>
              <a:buSzPts val="1250"/>
              <a:buChar char="●"/>
            </a:pPr>
            <a:r>
              <a:rPr lang="en" sz="1250">
                <a:solidFill>
                  <a:schemeClr val="dk1"/>
                </a:solidFill>
              </a:rPr>
              <a:t>Reward employees for working longer hours or don't require them to do so.</a:t>
            </a:r>
            <a:endParaRPr sz="1250">
              <a:solidFill>
                <a:schemeClr val="dk1"/>
              </a:solidFill>
            </a:endParaRPr>
          </a:p>
          <a:p>
            <a:pPr indent="-307975" lvl="0" marL="457200" rtl="0" algn="l">
              <a:lnSpc>
                <a:spcPct val="115000"/>
              </a:lnSpc>
              <a:spcBef>
                <a:spcPts val="0"/>
              </a:spcBef>
              <a:spcAft>
                <a:spcPts val="0"/>
              </a:spcAft>
              <a:buClr>
                <a:schemeClr val="dk1"/>
              </a:buClr>
              <a:buSzPts val="1250"/>
              <a:buChar char="●"/>
            </a:pPr>
            <a:r>
              <a:rPr lang="en" sz="1250">
                <a:solidFill>
                  <a:schemeClr val="dk1"/>
                </a:solidFill>
              </a:rPr>
              <a:t>Inform employees about the company's overtime pay policies and the expectations around workload and time off.</a:t>
            </a:r>
            <a:endParaRPr sz="1250">
              <a:solidFill>
                <a:schemeClr val="dk1"/>
              </a:solidFill>
            </a:endParaRPr>
          </a:p>
          <a:p>
            <a:pPr indent="-307975" lvl="0" marL="457200" rtl="0" algn="l">
              <a:lnSpc>
                <a:spcPct val="115000"/>
              </a:lnSpc>
              <a:spcBef>
                <a:spcPts val="0"/>
              </a:spcBef>
              <a:spcAft>
                <a:spcPts val="0"/>
              </a:spcAft>
              <a:buClr>
                <a:schemeClr val="dk1"/>
              </a:buClr>
              <a:buSzPts val="1250"/>
              <a:buChar char="●"/>
            </a:pPr>
            <a:r>
              <a:rPr lang="en" sz="1250">
                <a:solidFill>
                  <a:schemeClr val="dk1"/>
                </a:solidFill>
              </a:rPr>
              <a:t>High evaluation scores should not be reserved for employees who work 200+ hours per month. Consider a proportionate scale for rewarding employees who contribute more/put in more effort.</a:t>
            </a:r>
            <a:endParaRPr sz="1250">
              <a:solidFill>
                <a:schemeClr val="dk1"/>
              </a:solidFill>
            </a:endParaRPr>
          </a:p>
          <a:p>
            <a:pPr indent="-307975" lvl="0" marL="457200" rtl="0" algn="l">
              <a:lnSpc>
                <a:spcPct val="115000"/>
              </a:lnSpc>
              <a:spcBef>
                <a:spcPts val="0"/>
              </a:spcBef>
              <a:spcAft>
                <a:spcPts val="0"/>
              </a:spcAft>
              <a:buClr>
                <a:schemeClr val="dk1"/>
              </a:buClr>
              <a:buSzPts val="1250"/>
              <a:buChar char="●"/>
            </a:pPr>
            <a:r>
              <a:rPr lang="en" sz="1250">
                <a:solidFill>
                  <a:schemeClr val="dk1"/>
                </a:solidFill>
              </a:rPr>
              <a:t>Number of projects, tenure, evaluation scores and average monthly hours worked are the best predictors of employee retention.</a:t>
            </a:r>
            <a:endParaRPr sz="1250">
              <a:solidFill>
                <a:schemeClr val="dk1"/>
              </a:solidFill>
            </a:endParaRPr>
          </a:p>
        </p:txBody>
      </p:sp>
      <p:sp>
        <p:nvSpPr>
          <p:cNvPr id="421" name="Google Shape;421;p16"/>
          <p:cNvSpPr txBox="1"/>
          <p:nvPr/>
        </p:nvSpPr>
        <p:spPr>
          <a:xfrm>
            <a:off x="3393575" y="7604750"/>
            <a:ext cx="4225200" cy="272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chemeClr val="dk2"/>
                </a:solidFill>
                <a:latin typeface="Google Sans"/>
                <a:ea typeface="Google Sans"/>
                <a:cs typeface="Google Sans"/>
                <a:sym typeface="Google Sans"/>
              </a:rPr>
              <a:t>It may be justified to still have some concern about data leakage. It could be prudent to consider how predictions change when `last_evaluation` is removed from the data. It's possible that evaluations aren't performed very frequently, in which case it would be useful to be able to predict employee retention without this feature. It's also possible that the evaluation score determines whether an employee leaves or stays, in which case it could be useful to pivot and try to predict performance score. The same could be said for satisfaction score. </a:t>
            </a:r>
            <a:endParaRPr sz="1050">
              <a:solidFill>
                <a:schemeClr val="dk2"/>
              </a:solidFill>
              <a:latin typeface="Google Sans"/>
              <a:ea typeface="Google Sans"/>
              <a:cs typeface="Google Sans"/>
              <a:sym typeface="Google Sans"/>
            </a:endParaRPr>
          </a:p>
          <a:p>
            <a:pPr indent="0" lvl="0" marL="0" rtl="0" algn="l">
              <a:spcBef>
                <a:spcPts val="0"/>
              </a:spcBef>
              <a:spcAft>
                <a:spcPts val="0"/>
              </a:spcAft>
              <a:buNone/>
            </a:pPr>
            <a:r>
              <a:t/>
            </a:r>
            <a:endParaRPr sz="1050">
              <a:solidFill>
                <a:schemeClr val="dk2"/>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050">
                <a:solidFill>
                  <a:schemeClr val="dk2"/>
                </a:solidFill>
                <a:latin typeface="Google Sans"/>
                <a:ea typeface="Google Sans"/>
                <a:cs typeface="Google Sans"/>
                <a:sym typeface="Google Sans"/>
              </a:rPr>
              <a:t>For another project, we could try building a K-means model on this data and analyzing the clusters because of the odd distribution for satisfaction level, evaluation scores, and average monthly hours worked.</a:t>
            </a:r>
            <a:endParaRPr sz="1050">
              <a:solidFill>
                <a:schemeClr val="dk2"/>
              </a:solidFill>
              <a:latin typeface="Google Sans"/>
              <a:ea typeface="Google Sans"/>
              <a:cs typeface="Google Sans"/>
              <a:sym typeface="Google Sans"/>
            </a:endParaRPr>
          </a:p>
          <a:p>
            <a:pPr indent="0" lvl="0" marL="0" rtl="0" algn="l">
              <a:spcBef>
                <a:spcPts val="0"/>
              </a:spcBef>
              <a:spcAft>
                <a:spcPts val="0"/>
              </a:spcAft>
              <a:buNone/>
            </a:pPr>
            <a:r>
              <a:t/>
            </a:r>
            <a:endParaRPr sz="1800">
              <a:solidFill>
                <a:schemeClr val="dk2"/>
              </a:solidFill>
              <a:latin typeface="Google Sans"/>
              <a:ea typeface="Google Sans"/>
              <a:cs typeface="Google Sans"/>
              <a:sym typeface="Google Sans"/>
            </a:endParaRPr>
          </a:p>
        </p:txBody>
      </p:sp>
      <p:pic>
        <p:nvPicPr>
          <p:cNvPr id="422" name="Google Shape;422;p16"/>
          <p:cNvPicPr preferRelativeResize="0"/>
          <p:nvPr/>
        </p:nvPicPr>
        <p:blipFill>
          <a:blip r:embed="rId3">
            <a:alphaModFix/>
          </a:blip>
          <a:stretch>
            <a:fillRect/>
          </a:stretch>
        </p:blipFill>
        <p:spPr>
          <a:xfrm>
            <a:off x="3565776" y="3318700"/>
            <a:ext cx="4053000" cy="2785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